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19"/>
  </p:notesMasterIdLst>
  <p:sldIdLst>
    <p:sldId id="260" r:id="rId2"/>
    <p:sldId id="261" r:id="rId3"/>
    <p:sldId id="273" r:id="rId4"/>
    <p:sldId id="274" r:id="rId5"/>
    <p:sldId id="275" r:id="rId6"/>
    <p:sldId id="276" r:id="rId7"/>
    <p:sldId id="277" r:id="rId8"/>
    <p:sldId id="278" r:id="rId9"/>
    <p:sldId id="279" r:id="rId10"/>
    <p:sldId id="280" r:id="rId11"/>
    <p:sldId id="266" r:id="rId12"/>
    <p:sldId id="268" r:id="rId13"/>
    <p:sldId id="269" r:id="rId14"/>
    <p:sldId id="272" r:id="rId15"/>
    <p:sldId id="271" r:id="rId16"/>
    <p:sldId id="270" r:id="rId17"/>
    <p:sldId id="25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343" autoAdjust="0"/>
  </p:normalViewPr>
  <p:slideViewPr>
    <p:cSldViewPr snapToGrid="0">
      <p:cViewPr>
        <p:scale>
          <a:sx n="73" d="100"/>
          <a:sy n="73" d="100"/>
        </p:scale>
        <p:origin x="618"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FDEB35-4585-4CE4-9E48-A63F91925BEE}" type="datetimeFigureOut">
              <a:rPr lang="en-US" smtClean="0"/>
              <a:t>11/13/2018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B457E7-AF9E-49AB-A7E8-87B4C81AB92D}" type="slidenum">
              <a:rPr lang="en-US" smtClean="0"/>
              <a:t>‹#›</a:t>
            </a:fld>
            <a:endParaRPr lang="en-US"/>
          </a:p>
        </p:txBody>
      </p:sp>
    </p:spTree>
    <p:extLst>
      <p:ext uri="{BB962C8B-B14F-4D97-AF65-F5344CB8AC3E}">
        <p14:creationId xmlns:p14="http://schemas.microsoft.com/office/powerpoint/2010/main" val="3841077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B457E7-AF9E-49AB-A7E8-87B4C81AB92D}" type="slidenum">
              <a:rPr lang="en-US" smtClean="0"/>
              <a:t>1</a:t>
            </a:fld>
            <a:endParaRPr lang="en-US"/>
          </a:p>
        </p:txBody>
      </p:sp>
    </p:spTree>
    <p:extLst>
      <p:ext uri="{BB962C8B-B14F-4D97-AF65-F5344CB8AC3E}">
        <p14:creationId xmlns:p14="http://schemas.microsoft.com/office/powerpoint/2010/main" val="2398864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B457E7-AF9E-49AB-A7E8-87B4C81AB92D}" type="slidenum">
              <a:rPr lang="en-US" smtClean="0"/>
              <a:t>12</a:t>
            </a:fld>
            <a:endParaRPr lang="en-US"/>
          </a:p>
        </p:txBody>
      </p:sp>
    </p:spTree>
    <p:extLst>
      <p:ext uri="{BB962C8B-B14F-4D97-AF65-F5344CB8AC3E}">
        <p14:creationId xmlns:p14="http://schemas.microsoft.com/office/powerpoint/2010/main" val="36687124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E748362D-825D-4A82-A0AE-0E1171E04A9C}" type="datetimeFigureOut">
              <a:rPr lang="en-US" smtClean="0"/>
              <a:t>11/13/2018</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2394596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602056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059601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814581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778253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11/13/2018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043026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11/13/2018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76758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54221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21839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64880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705922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48362D-825D-4A82-A0AE-0E1171E04A9C}" type="datetimeFigureOut">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36865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48362D-825D-4A82-A0AE-0E1171E04A9C}" type="datetimeFigureOut">
              <a:rPr lang="en-US" smtClean="0"/>
              <a:t>11/13/2018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165156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48362D-825D-4A82-A0AE-0E1171E04A9C}" type="datetimeFigureOut">
              <a:rPr lang="en-US" smtClean="0"/>
              <a:t>11/13/2018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296023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8362D-825D-4A82-A0AE-0E1171E04A9C}" type="datetimeFigureOut">
              <a:rPr lang="en-US" smtClean="0"/>
              <a:t>11/13/2018</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261329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25308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69540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E748362D-825D-4A82-A0AE-0E1171E04A9C}" type="datetimeFigureOut">
              <a:rPr lang="en-US" smtClean="0"/>
              <a:t>11/13/2018</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3723097295"/>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m4jzgqZu-4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Physics 1 –  Nov </a:t>
            </a:r>
            <a:r>
              <a:rPr lang="en-US" dirty="0" smtClean="0"/>
              <a:t>13, 2018</a:t>
            </a:r>
            <a:endParaRPr lang="en-US" dirty="0"/>
          </a:p>
        </p:txBody>
      </p:sp>
      <p:sp>
        <p:nvSpPr>
          <p:cNvPr id="3" name="Content Placeholder 2"/>
          <p:cNvSpPr>
            <a:spLocks noGrp="1"/>
          </p:cNvSpPr>
          <p:nvPr>
            <p:ph idx="1"/>
          </p:nvPr>
        </p:nvSpPr>
        <p:spPr>
          <a:xfrm>
            <a:off x="1154955" y="2603500"/>
            <a:ext cx="10205772" cy="3416300"/>
          </a:xfrm>
        </p:spPr>
        <p:txBody>
          <a:bodyPr>
            <a:normAutofit/>
          </a:bodyPr>
          <a:lstStyle/>
          <a:p>
            <a:r>
              <a:rPr lang="en-US" b="1" dirty="0" smtClean="0"/>
              <a:t>P3 Challenge –  </a:t>
            </a:r>
          </a:p>
          <a:p>
            <a:r>
              <a:rPr lang="en-US" b="1" dirty="0" smtClean="0"/>
              <a:t>A 43.0 kg skater pushes off the side rail with a 975 N force applied over a distance of 0.380 m. With what speed will she begin gliding into her routine? (Assume the ice is frictionless.)</a:t>
            </a:r>
          </a:p>
          <a:p>
            <a:r>
              <a:rPr lang="en-US" b="1" dirty="0" smtClean="0"/>
              <a:t>A) Draw a free body diagram</a:t>
            </a:r>
          </a:p>
          <a:p>
            <a:r>
              <a:rPr lang="en-US" b="1" dirty="0" smtClean="0"/>
              <a:t>B) Write second law equations in both dimensions.</a:t>
            </a:r>
          </a:p>
          <a:p>
            <a:r>
              <a:rPr lang="en-US" b="1" dirty="0" smtClean="0"/>
              <a:t>C) Solve the x dimension equation for acceleration.</a:t>
            </a:r>
          </a:p>
          <a:p>
            <a:r>
              <a:rPr lang="en-US" b="1" dirty="0" smtClean="0"/>
              <a:t>D) Use kinematics to find her speed.</a:t>
            </a:r>
          </a:p>
          <a:p>
            <a:r>
              <a:rPr lang="en-US" b="1" dirty="0" smtClean="0">
                <a:sym typeface="Euclid Extra" panose="02050502000505020303" pitchFamily="18" charset="2"/>
              </a:rPr>
              <a:t>Today’s Objective: Friction</a:t>
            </a:r>
          </a:p>
          <a:p>
            <a:endParaRPr lang="en-US" b="1" dirty="0" smtClean="0">
              <a:sym typeface="Euclid Extra" panose="02050502000505020303" pitchFamily="18" charset="2"/>
            </a:endParaRPr>
          </a:p>
          <a:p>
            <a:pPr marL="0" indent="0">
              <a:buNone/>
            </a:pPr>
            <a:endParaRPr lang="en-US" b="1" dirty="0">
              <a:sym typeface="Euclid Extra" panose="02050502000505020303" pitchFamily="18" charset="2"/>
            </a:endParaRPr>
          </a:p>
          <a:p>
            <a:pPr marL="0" indent="0">
              <a:buNone/>
            </a:pPr>
            <a:endParaRPr lang="en-US" b="1" dirty="0">
              <a:sym typeface="Euclid Extra" panose="02050502000505020303" pitchFamily="18" charset="2"/>
            </a:endParaRPr>
          </a:p>
          <a:p>
            <a:pPr lvl="1"/>
            <a:endParaRPr lang="en-US" b="1" dirty="0"/>
          </a:p>
          <a:p>
            <a:pPr>
              <a:buAutoNum type="alphaLcParenR"/>
            </a:pPr>
            <a:endParaRPr lang="en-US" b="1" dirty="0" smtClean="0"/>
          </a:p>
          <a:p>
            <a:pPr lvl="1"/>
            <a:endParaRPr lang="en-US" b="1" dirty="0" smtClean="0"/>
          </a:p>
          <a:p>
            <a:pPr marL="0" indent="0">
              <a:buNone/>
            </a:pPr>
            <a:endParaRPr lang="en-US" b="1" dirty="0"/>
          </a:p>
        </p:txBody>
      </p:sp>
      <p:sp>
        <p:nvSpPr>
          <p:cNvPr id="13" name="TextBox 12"/>
          <p:cNvSpPr txBox="1"/>
          <p:nvPr/>
        </p:nvSpPr>
        <p:spPr>
          <a:xfrm>
            <a:off x="8478982" y="4165707"/>
            <a:ext cx="2770909" cy="646331"/>
          </a:xfrm>
          <a:prstGeom prst="rect">
            <a:avLst/>
          </a:prstGeom>
          <a:noFill/>
        </p:spPr>
        <p:txBody>
          <a:bodyPr wrap="square" rtlCol="0">
            <a:spAutoFit/>
          </a:bodyPr>
          <a:lstStyle/>
          <a:p>
            <a:r>
              <a:rPr lang="en-US" dirty="0" smtClean="0"/>
              <a:t>Get out Second Law homework for check</a:t>
            </a:r>
            <a:endParaRPr lang="en-US" dirty="0"/>
          </a:p>
        </p:txBody>
      </p:sp>
    </p:spTree>
    <p:extLst>
      <p:ext uri="{BB962C8B-B14F-4D97-AF65-F5344CB8AC3E}">
        <p14:creationId xmlns:p14="http://schemas.microsoft.com/office/powerpoint/2010/main" val="1850389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electron Volt (eV)</a:t>
            </a:r>
            <a:endParaRPr lang="en-US" dirty="0"/>
          </a:p>
        </p:txBody>
      </p:sp>
      <p:sp>
        <p:nvSpPr>
          <p:cNvPr id="3" name="Content Placeholder 2"/>
          <p:cNvSpPr>
            <a:spLocks noGrp="1"/>
          </p:cNvSpPr>
          <p:nvPr>
            <p:ph idx="1"/>
          </p:nvPr>
        </p:nvSpPr>
        <p:spPr/>
        <p:txBody>
          <a:bodyPr>
            <a:normAutofit/>
          </a:bodyPr>
          <a:lstStyle/>
          <a:p>
            <a:r>
              <a:rPr lang="en-US" sz="2400" b="1" dirty="0" smtClean="0"/>
              <a:t>Because electrons are so small, the associated energies are very small, much smaller than a J. </a:t>
            </a:r>
          </a:p>
          <a:p>
            <a:r>
              <a:rPr lang="en-US" sz="2400" b="1" dirty="0" smtClean="0"/>
              <a:t>1 eV is the energy of one electron charge over 1 volt</a:t>
            </a:r>
          </a:p>
          <a:p>
            <a:r>
              <a:rPr lang="en-US" sz="2400" b="1" dirty="0" smtClean="0"/>
              <a:t>1 eV = (1.6 x 10</a:t>
            </a:r>
            <a:r>
              <a:rPr lang="en-US" sz="2400" b="1" baseline="30000" dirty="0" smtClean="0"/>
              <a:t>-19</a:t>
            </a:r>
            <a:r>
              <a:rPr lang="en-US" sz="2400" b="1" dirty="0" smtClean="0"/>
              <a:t> C) (1 J/C)</a:t>
            </a:r>
          </a:p>
          <a:p>
            <a:r>
              <a:rPr lang="en-US" sz="2400" b="1" dirty="0" smtClean="0"/>
              <a:t>1 eV = </a:t>
            </a:r>
            <a:r>
              <a:rPr lang="en-US" sz="2400" b="1" dirty="0"/>
              <a:t>1.6 x 10</a:t>
            </a:r>
            <a:r>
              <a:rPr lang="en-US" sz="2400" b="1" baseline="30000" dirty="0"/>
              <a:t>-19</a:t>
            </a:r>
            <a:r>
              <a:rPr lang="en-US" sz="2400" b="1" dirty="0"/>
              <a:t> </a:t>
            </a:r>
            <a:r>
              <a:rPr lang="en-US" sz="2400" b="1" dirty="0" smtClean="0"/>
              <a:t>J</a:t>
            </a:r>
          </a:p>
          <a:p>
            <a:r>
              <a:rPr lang="en-US" sz="2400" b="1" dirty="0" smtClean="0"/>
              <a:t>If you get a very small amount of energy, convert to eV. Or you may be given information in eV.</a:t>
            </a:r>
          </a:p>
        </p:txBody>
      </p:sp>
    </p:spTree>
    <p:extLst>
      <p:ext uri="{BB962C8B-B14F-4D97-AF65-F5344CB8AC3E}">
        <p14:creationId xmlns:p14="http://schemas.microsoft.com/office/powerpoint/2010/main" val="2594383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 of Friction</a:t>
            </a:r>
            <a:endParaRPr lang="en-US" dirty="0"/>
          </a:p>
        </p:txBody>
      </p:sp>
      <p:sp>
        <p:nvSpPr>
          <p:cNvPr id="3" name="Content Placeholder 2"/>
          <p:cNvSpPr>
            <a:spLocks noGrp="1"/>
          </p:cNvSpPr>
          <p:nvPr>
            <p:ph idx="1"/>
          </p:nvPr>
        </p:nvSpPr>
        <p:spPr>
          <a:xfrm>
            <a:off x="1154955" y="2603500"/>
            <a:ext cx="6643571" cy="3416300"/>
          </a:xfrm>
        </p:spPr>
        <p:txBody>
          <a:bodyPr>
            <a:normAutofit fontScale="92500" lnSpcReduction="10000"/>
          </a:bodyPr>
          <a:lstStyle/>
          <a:p>
            <a:r>
              <a:rPr lang="en-US" b="1" dirty="0" smtClean="0"/>
              <a:t>Friction is present anytime you have two surfaces sliding relative to one another. </a:t>
            </a:r>
          </a:p>
          <a:p>
            <a:r>
              <a:rPr lang="en-US" b="1" dirty="0" smtClean="0"/>
              <a:t>Source of friction is the irregular surface features at a microscopic or atomic scale.</a:t>
            </a:r>
          </a:p>
          <a:p>
            <a:r>
              <a:rPr lang="en-US" b="1" dirty="0" smtClean="0"/>
              <a:t>If they are at rest, the surfaces can sink into one another and the horizontal forces of contact are large.</a:t>
            </a:r>
          </a:p>
          <a:p>
            <a:pPr lvl="1"/>
            <a:r>
              <a:rPr lang="en-US" b="1" dirty="0" smtClean="0"/>
              <a:t>Called </a:t>
            </a:r>
            <a:r>
              <a:rPr lang="en-US" b="1" u="sng" dirty="0" smtClean="0"/>
              <a:t>Static Friction</a:t>
            </a:r>
          </a:p>
          <a:p>
            <a:r>
              <a:rPr lang="en-US" b="1" dirty="0" smtClean="0"/>
              <a:t>If you can get the surfaces sliding, they skim along the tops of each other and have a smaller force of contact.</a:t>
            </a:r>
            <a:endParaRPr lang="en-US" b="1" dirty="0"/>
          </a:p>
          <a:p>
            <a:pPr lvl="1"/>
            <a:r>
              <a:rPr lang="en-US" b="1" dirty="0" smtClean="0"/>
              <a:t>Called </a:t>
            </a:r>
            <a:r>
              <a:rPr lang="en-US" b="1" u="sng" dirty="0" smtClean="0"/>
              <a:t>Dynamic Friction </a:t>
            </a:r>
            <a:r>
              <a:rPr lang="en-US" b="1" dirty="0" smtClean="0"/>
              <a:t>(IB) </a:t>
            </a:r>
          </a:p>
          <a:p>
            <a:pPr lvl="1"/>
            <a:r>
              <a:rPr lang="en-US" b="1" dirty="0" smtClean="0"/>
              <a:t>Called </a:t>
            </a:r>
            <a:r>
              <a:rPr lang="en-US" b="1" u="sng" dirty="0" smtClean="0"/>
              <a:t>Kinetic Friction </a:t>
            </a:r>
            <a:r>
              <a:rPr lang="en-US" b="1" dirty="0" smtClean="0"/>
              <a:t>outside of IB</a:t>
            </a:r>
            <a:endParaRPr lang="en-US" b="1" dirty="0"/>
          </a:p>
        </p:txBody>
      </p:sp>
      <p:grpSp>
        <p:nvGrpSpPr>
          <p:cNvPr id="7" name="Group 6"/>
          <p:cNvGrpSpPr/>
          <p:nvPr/>
        </p:nvGrpSpPr>
        <p:grpSpPr>
          <a:xfrm>
            <a:off x="8151222" y="2769327"/>
            <a:ext cx="3291841" cy="2976154"/>
            <a:chOff x="5316581" y="4311650"/>
            <a:chExt cx="2978333" cy="2100941"/>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3006" t="12025" b="63858"/>
            <a:stretch/>
          </p:blipFill>
          <p:spPr>
            <a:xfrm>
              <a:off x="5316581" y="4311650"/>
              <a:ext cx="2978333" cy="875210"/>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20937" t="53818" r="16526" b="12405"/>
            <a:stretch/>
          </p:blipFill>
          <p:spPr>
            <a:xfrm>
              <a:off x="5316581" y="5186860"/>
              <a:ext cx="2978333" cy="1225731"/>
            </a:xfrm>
            <a:prstGeom prst="rect">
              <a:avLst/>
            </a:prstGeom>
          </p:spPr>
        </p:pic>
      </p:grpSp>
    </p:spTree>
    <p:extLst>
      <p:ext uri="{BB962C8B-B14F-4D97-AF65-F5344CB8AC3E}">
        <p14:creationId xmlns:p14="http://schemas.microsoft.com/office/powerpoint/2010/main" val="787612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a force gradually</a:t>
            </a:r>
            <a:endParaRPr lang="en-US" dirty="0"/>
          </a:p>
        </p:txBody>
      </p:sp>
      <p:sp>
        <p:nvSpPr>
          <p:cNvPr id="3" name="Content Placeholder 2"/>
          <p:cNvSpPr>
            <a:spLocks noGrp="1"/>
          </p:cNvSpPr>
          <p:nvPr>
            <p:ph sz="half" idx="1"/>
          </p:nvPr>
        </p:nvSpPr>
        <p:spPr>
          <a:xfrm>
            <a:off x="1154953" y="2603500"/>
            <a:ext cx="5324223" cy="3416301"/>
          </a:xfrm>
        </p:spPr>
        <p:txBody>
          <a:bodyPr>
            <a:normAutofit fontScale="92500" lnSpcReduction="10000"/>
          </a:bodyPr>
          <a:lstStyle/>
          <a:p>
            <a:r>
              <a:rPr lang="en-US" b="1" dirty="0" smtClean="0"/>
              <a:t>A small force will not cause a motion. Static force increases </a:t>
            </a:r>
            <a:r>
              <a:rPr lang="en-US" b="1" u="sng" dirty="0" smtClean="0"/>
              <a:t>just enough to balance </a:t>
            </a:r>
            <a:r>
              <a:rPr lang="en-US" b="1" dirty="0" smtClean="0"/>
              <a:t>the applied force.</a:t>
            </a:r>
          </a:p>
          <a:p>
            <a:r>
              <a:rPr lang="en-US" b="1" dirty="0" smtClean="0"/>
              <a:t>As the applied force </a:t>
            </a:r>
            <a:r>
              <a:rPr lang="en-US" b="1" u="sng" dirty="0" smtClean="0"/>
              <a:t>increases</a:t>
            </a:r>
            <a:r>
              <a:rPr lang="en-US" b="1" dirty="0" smtClean="0"/>
              <a:t>, the static force increases in equal measure until …</a:t>
            </a:r>
          </a:p>
          <a:p>
            <a:r>
              <a:rPr lang="en-US" b="1" dirty="0" smtClean="0"/>
              <a:t>…you reach the </a:t>
            </a:r>
            <a:r>
              <a:rPr lang="en-US" b="1" u="sng" dirty="0" smtClean="0"/>
              <a:t>“breakaway” point </a:t>
            </a:r>
            <a:r>
              <a:rPr lang="en-US" b="1" dirty="0" smtClean="0"/>
              <a:t>(or instant of motion)  with the </a:t>
            </a:r>
            <a:r>
              <a:rPr lang="en-US" b="1" u="sng" dirty="0" smtClean="0"/>
              <a:t>maximum amount </a:t>
            </a:r>
            <a:r>
              <a:rPr lang="en-US" b="1" dirty="0" smtClean="0"/>
              <a:t>of static friction.</a:t>
            </a:r>
          </a:p>
          <a:p>
            <a:r>
              <a:rPr lang="en-US" b="1" dirty="0" smtClean="0"/>
              <a:t>Once the surfaces are moving, the amount of dynamic </a:t>
            </a:r>
            <a:r>
              <a:rPr lang="en-US" b="1" u="sng" dirty="0" smtClean="0"/>
              <a:t>friction becomes a constant </a:t>
            </a:r>
            <a:r>
              <a:rPr lang="en-US" b="1" dirty="0" smtClean="0"/>
              <a:t>and is something less than the maximum static friction.</a:t>
            </a:r>
          </a:p>
          <a:p>
            <a:endParaRPr lang="en-US" b="1" dirty="0" smtClean="0"/>
          </a:p>
          <a:p>
            <a:endParaRPr lang="en-US" b="1"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11404"/>
          <a:stretch/>
        </p:blipFill>
        <p:spPr>
          <a:xfrm>
            <a:off x="6677297" y="2691402"/>
            <a:ext cx="4959448" cy="3240496"/>
          </a:xfrm>
          <a:prstGeom prst="rect">
            <a:avLst/>
          </a:prstGeom>
        </p:spPr>
      </p:pic>
    </p:spTree>
    <p:extLst>
      <p:ext uri="{BB962C8B-B14F-4D97-AF65-F5344CB8AC3E}">
        <p14:creationId xmlns:p14="http://schemas.microsoft.com/office/powerpoint/2010/main" val="427681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friction</a:t>
            </a:r>
            <a:endParaRPr lang="en-US" dirty="0"/>
          </a:p>
        </p:txBody>
      </p:sp>
      <p:sp>
        <p:nvSpPr>
          <p:cNvPr id="3" name="Content Placeholder 2"/>
          <p:cNvSpPr>
            <a:spLocks noGrp="1"/>
          </p:cNvSpPr>
          <p:nvPr>
            <p:ph sz="half" idx="1"/>
          </p:nvPr>
        </p:nvSpPr>
        <p:spPr>
          <a:xfrm>
            <a:off x="1154954" y="2603500"/>
            <a:ext cx="10209732" cy="3416301"/>
          </a:xfrm>
        </p:spPr>
        <p:txBody>
          <a:bodyPr>
            <a:noAutofit/>
          </a:bodyPr>
          <a:lstStyle/>
          <a:p>
            <a:r>
              <a:rPr lang="en-US" sz="2400" b="1" dirty="0"/>
              <a:t>The proportionality constant is called the coefficient of friction, </a:t>
            </a:r>
            <a:r>
              <a:rPr lang="el-GR" sz="2400" b="1" dirty="0"/>
              <a:t>μ</a:t>
            </a:r>
            <a:r>
              <a:rPr lang="en-US" sz="2400" b="1" dirty="0"/>
              <a:t>.</a:t>
            </a:r>
          </a:p>
          <a:p>
            <a:pPr lvl="1"/>
            <a:r>
              <a:rPr lang="en-US" sz="2400" b="1" dirty="0"/>
              <a:t>Coefficients of friction are unitless scalars.</a:t>
            </a:r>
          </a:p>
          <a:p>
            <a:r>
              <a:rPr lang="en-US" sz="2400" b="1" dirty="0"/>
              <a:t>Because there are two types of friction, there are two coefficients of friction.</a:t>
            </a:r>
            <a:r>
              <a:rPr lang="el-GR" sz="2400" b="1" i="1" dirty="0">
                <a:sym typeface="Euclid Symbol" panose="05050102010706020507" pitchFamily="18" charset="2"/>
              </a:rPr>
              <a:t> μ</a:t>
            </a:r>
            <a:r>
              <a:rPr lang="en-US" sz="2400" b="1" i="1" baseline="-25000" dirty="0">
                <a:sym typeface="Euclid Symbol" panose="05050102010706020507" pitchFamily="18" charset="2"/>
              </a:rPr>
              <a:t>s</a:t>
            </a:r>
            <a:r>
              <a:rPr lang="en-US" sz="2400" b="1" i="1" dirty="0">
                <a:sym typeface="Euclid Symbol" panose="05050102010706020507" pitchFamily="18" charset="2"/>
              </a:rPr>
              <a:t> &amp; </a:t>
            </a:r>
            <a:r>
              <a:rPr lang="el-GR" sz="2400" b="1" i="1" dirty="0">
                <a:sym typeface="Euclid Symbol" panose="05050102010706020507" pitchFamily="18" charset="2"/>
              </a:rPr>
              <a:t>μ</a:t>
            </a:r>
            <a:r>
              <a:rPr lang="en-US" sz="2400" b="1" i="1" baseline="-25000" dirty="0">
                <a:sym typeface="Euclid Symbol" panose="05050102010706020507" pitchFamily="18" charset="2"/>
              </a:rPr>
              <a:t>d      </a:t>
            </a:r>
          </a:p>
          <a:p>
            <a:r>
              <a:rPr lang="el-GR" sz="2400" b="1" i="1" dirty="0">
                <a:sym typeface="Euclid Symbol" panose="05050102010706020507" pitchFamily="18" charset="2"/>
              </a:rPr>
              <a:t>μ</a:t>
            </a:r>
            <a:r>
              <a:rPr lang="en-US" sz="2400" b="1" i="1" baseline="-25000" dirty="0">
                <a:sym typeface="Euclid Symbol" panose="05050102010706020507" pitchFamily="18" charset="2"/>
              </a:rPr>
              <a:t>s</a:t>
            </a:r>
            <a:r>
              <a:rPr lang="en-US" sz="2400" b="1" i="1" dirty="0">
                <a:sym typeface="Euclid Symbol" panose="05050102010706020507" pitchFamily="18" charset="2"/>
              </a:rPr>
              <a:t> &amp; </a:t>
            </a:r>
            <a:r>
              <a:rPr lang="el-GR" sz="2400" b="1" i="1" dirty="0">
                <a:sym typeface="Euclid Symbol" panose="05050102010706020507" pitchFamily="18" charset="2"/>
              </a:rPr>
              <a:t>μ</a:t>
            </a:r>
            <a:r>
              <a:rPr lang="en-US" sz="2400" b="1" i="1" baseline="-25000" dirty="0">
                <a:sym typeface="Euclid Symbol" panose="05050102010706020507" pitchFamily="18" charset="2"/>
              </a:rPr>
              <a:t>k</a:t>
            </a:r>
            <a:r>
              <a:rPr lang="en-US" sz="2400" b="1" i="1" dirty="0">
                <a:sym typeface="Euclid Symbol" panose="05050102010706020507" pitchFamily="18" charset="2"/>
              </a:rPr>
              <a:t> outside of IB</a:t>
            </a:r>
            <a:endParaRPr lang="en-US" sz="2400" b="1" dirty="0"/>
          </a:p>
          <a:p>
            <a:r>
              <a:rPr lang="en-US" sz="2400" b="1" dirty="0" smtClean="0"/>
              <a:t>Friction </a:t>
            </a:r>
            <a:r>
              <a:rPr lang="en-US" sz="2400" b="1" dirty="0" smtClean="0"/>
              <a:t>is proportional to the normal reaction force between the surfaces</a:t>
            </a:r>
            <a:r>
              <a:rPr lang="en-US" sz="2400" b="1" dirty="0" smtClean="0"/>
              <a:t>.</a:t>
            </a:r>
            <a:endParaRPr lang="en-US" sz="2400" b="1" dirty="0" smtClean="0"/>
          </a:p>
        </p:txBody>
      </p:sp>
    </p:spTree>
    <p:extLst>
      <p:ext uri="{BB962C8B-B14F-4D97-AF65-F5344CB8AC3E}">
        <p14:creationId xmlns:p14="http://schemas.microsoft.com/office/powerpoint/2010/main" val="2774790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friction</a:t>
            </a:r>
            <a:endParaRPr lang="en-US" dirty="0"/>
          </a:p>
        </p:txBody>
      </p:sp>
      <p:sp>
        <p:nvSpPr>
          <p:cNvPr id="3" name="Content Placeholder 2"/>
          <p:cNvSpPr>
            <a:spLocks noGrp="1"/>
          </p:cNvSpPr>
          <p:nvPr>
            <p:ph sz="half" idx="1"/>
          </p:nvPr>
        </p:nvSpPr>
        <p:spPr>
          <a:xfrm>
            <a:off x="1154954" y="2603500"/>
            <a:ext cx="9817846" cy="3416301"/>
          </a:xfrm>
        </p:spPr>
        <p:txBody>
          <a:bodyPr>
            <a:normAutofit/>
          </a:bodyPr>
          <a:lstStyle/>
          <a:p>
            <a:r>
              <a:rPr lang="en-US" sz="2000" b="1" i="1" dirty="0" smtClean="0"/>
              <a:t>f</a:t>
            </a:r>
            <a:r>
              <a:rPr lang="en-US" sz="2000" b="1" i="1" baseline="-25000" dirty="0" smtClean="0"/>
              <a:t>s</a:t>
            </a:r>
            <a:r>
              <a:rPr lang="en-US" sz="2000" b="1" i="1" dirty="0" smtClean="0"/>
              <a:t> </a:t>
            </a:r>
            <a:r>
              <a:rPr lang="en-US" sz="2000" b="1" i="1" dirty="0" smtClean="0">
                <a:sym typeface="Euclid Symbol" panose="05050102010706020507" pitchFamily="18" charset="2"/>
              </a:rPr>
              <a:t> </a:t>
            </a:r>
            <a:r>
              <a:rPr lang="el-GR" sz="2000" b="1" i="1" dirty="0" smtClean="0">
                <a:sym typeface="Euclid Symbol" panose="05050102010706020507" pitchFamily="18" charset="2"/>
              </a:rPr>
              <a:t>μ</a:t>
            </a:r>
            <a:r>
              <a:rPr lang="en-US" sz="2000" b="1" i="1" baseline="-25000" dirty="0" err="1" smtClean="0">
                <a:sym typeface="Euclid Symbol" panose="05050102010706020507" pitchFamily="18" charset="2"/>
              </a:rPr>
              <a:t>s</a:t>
            </a:r>
            <a:r>
              <a:rPr lang="en-US" sz="2000" b="1" i="1" dirty="0" err="1" smtClean="0">
                <a:sym typeface="Euclid Symbol" panose="05050102010706020507" pitchFamily="18" charset="2"/>
              </a:rPr>
              <a:t>R</a:t>
            </a:r>
            <a:r>
              <a:rPr lang="en-US" sz="2000" b="1" i="1" dirty="0" smtClean="0">
                <a:sym typeface="Euclid Symbol" panose="05050102010706020507" pitchFamily="18" charset="2"/>
              </a:rPr>
              <a:t>		</a:t>
            </a:r>
            <a:r>
              <a:rPr lang="en-US" sz="2000" b="1" dirty="0" smtClean="0">
                <a:sym typeface="Euclid Symbol" panose="05050102010706020507" pitchFamily="18" charset="2"/>
              </a:rPr>
              <a:t>Static friction is variable, and only engages as much as 							needed to prevent motion. </a:t>
            </a:r>
            <a:endParaRPr lang="en-US" sz="2000" b="1" i="1" dirty="0" smtClean="0"/>
          </a:p>
          <a:p>
            <a:r>
              <a:rPr lang="en-US" sz="2000" b="1" i="1" dirty="0" err="1" smtClean="0"/>
              <a:t>F</a:t>
            </a:r>
            <a:r>
              <a:rPr lang="en-US" sz="2000" b="1" i="1" baseline="-25000" dirty="0" err="1" smtClean="0"/>
              <a:t>s,max</a:t>
            </a:r>
            <a:r>
              <a:rPr lang="en-US" sz="2000" b="1" i="1" dirty="0" smtClean="0"/>
              <a:t> </a:t>
            </a:r>
            <a:r>
              <a:rPr lang="en-US" sz="2000" b="1" i="1" dirty="0">
                <a:sym typeface="Euclid Symbol" panose="05050102010706020507" pitchFamily="18" charset="2"/>
              </a:rPr>
              <a:t>=</a:t>
            </a:r>
            <a:r>
              <a:rPr lang="en-US" sz="2000" b="1" i="1" dirty="0" smtClean="0">
                <a:sym typeface="Euclid Symbol" panose="05050102010706020507" pitchFamily="18" charset="2"/>
              </a:rPr>
              <a:t> </a:t>
            </a:r>
            <a:r>
              <a:rPr lang="el-GR" sz="2000" b="1" i="1" dirty="0">
                <a:sym typeface="Euclid Symbol" panose="05050102010706020507" pitchFamily="18" charset="2"/>
              </a:rPr>
              <a:t>μ</a:t>
            </a:r>
            <a:r>
              <a:rPr lang="en-US" sz="2000" b="1" i="1" baseline="-25000" dirty="0" err="1" smtClean="0">
                <a:sym typeface="Euclid Symbol" panose="05050102010706020507" pitchFamily="18" charset="2"/>
              </a:rPr>
              <a:t>s</a:t>
            </a:r>
            <a:r>
              <a:rPr lang="en-US" sz="2000" b="1" i="1" dirty="0" err="1" smtClean="0">
                <a:sym typeface="Euclid Symbol" panose="05050102010706020507" pitchFamily="18" charset="2"/>
              </a:rPr>
              <a:t>R</a:t>
            </a:r>
            <a:r>
              <a:rPr lang="en-US" sz="2000" b="1" i="1" dirty="0" smtClean="0">
                <a:sym typeface="Euclid Symbol" panose="05050102010706020507" pitchFamily="18" charset="2"/>
              </a:rPr>
              <a:t>	</a:t>
            </a:r>
            <a:r>
              <a:rPr lang="en-US" sz="2000" b="1" dirty="0" smtClean="0">
                <a:sym typeface="Euclid Symbol" panose="05050102010706020507" pitchFamily="18" charset="2"/>
              </a:rPr>
              <a:t>Maximum static friction is proportional to the normal force</a:t>
            </a:r>
          </a:p>
          <a:p>
            <a:r>
              <a:rPr lang="en-US" sz="2000" b="1" i="1" dirty="0" err="1" smtClean="0"/>
              <a:t>f</a:t>
            </a:r>
            <a:r>
              <a:rPr lang="en-US" sz="2000" b="1" i="1" baseline="-25000" dirty="0" err="1" smtClean="0"/>
              <a:t>d</a:t>
            </a:r>
            <a:r>
              <a:rPr lang="en-US" sz="2000" b="1" i="1" dirty="0" smtClean="0"/>
              <a:t> </a:t>
            </a:r>
            <a:r>
              <a:rPr lang="en-US" sz="2000" b="1" i="1" dirty="0" smtClean="0">
                <a:sym typeface="Euclid Symbol" panose="05050102010706020507" pitchFamily="18" charset="2"/>
              </a:rPr>
              <a:t>= </a:t>
            </a:r>
            <a:r>
              <a:rPr lang="el-GR" sz="2000" b="1" i="1" dirty="0" smtClean="0">
                <a:sym typeface="Euclid Symbol" panose="05050102010706020507" pitchFamily="18" charset="2"/>
              </a:rPr>
              <a:t>μ</a:t>
            </a:r>
            <a:r>
              <a:rPr lang="en-US" sz="2000" b="1" i="1" baseline="-25000" dirty="0" err="1" smtClean="0">
                <a:sym typeface="Euclid Symbol" panose="05050102010706020507" pitchFamily="18" charset="2"/>
              </a:rPr>
              <a:t>d</a:t>
            </a:r>
            <a:r>
              <a:rPr lang="en-US" sz="2000" b="1" i="1" dirty="0" err="1" smtClean="0">
                <a:sym typeface="Euclid Symbol" panose="05050102010706020507" pitchFamily="18" charset="2"/>
              </a:rPr>
              <a:t>R</a:t>
            </a:r>
            <a:r>
              <a:rPr lang="en-US" sz="2000" b="1" i="1" dirty="0" smtClean="0">
                <a:sym typeface="Euclid Symbol" panose="05050102010706020507" pitchFamily="18" charset="2"/>
              </a:rPr>
              <a:t>		</a:t>
            </a:r>
            <a:r>
              <a:rPr lang="en-US" sz="2000" b="1" dirty="0" smtClean="0">
                <a:sym typeface="Euclid Symbol" panose="05050102010706020507" pitchFamily="18" charset="2"/>
              </a:rPr>
              <a:t>Dynamic friction is a constant and is </a:t>
            </a:r>
            <a:r>
              <a:rPr lang="en-US" sz="2000" b="1" dirty="0">
                <a:sym typeface="Euclid Symbol" panose="05050102010706020507" pitchFamily="18" charset="2"/>
              </a:rPr>
              <a:t>proportional to the normal </a:t>
            </a:r>
            <a:r>
              <a:rPr lang="en-US" sz="2000" b="1" dirty="0" smtClean="0">
                <a:sym typeface="Euclid Symbol" panose="05050102010706020507" pitchFamily="18" charset="2"/>
              </a:rPr>
              <a:t>					force</a:t>
            </a:r>
          </a:p>
          <a:p>
            <a:r>
              <a:rPr lang="en-US" sz="2000" b="1" dirty="0" smtClean="0">
                <a:sym typeface="Euclid Symbol" panose="05050102010706020507" pitchFamily="18" charset="2"/>
              </a:rPr>
              <a:t>Coefficients of friction are usually less than one. </a:t>
            </a:r>
          </a:p>
          <a:p>
            <a:r>
              <a:rPr lang="en-US" sz="2000" b="1" dirty="0" smtClean="0">
                <a:sym typeface="Euclid Symbol" panose="05050102010706020507" pitchFamily="18" charset="2"/>
              </a:rPr>
              <a:t>The </a:t>
            </a:r>
            <a:r>
              <a:rPr lang="en-US" sz="2000" b="1" dirty="0" err="1" smtClean="0">
                <a:sym typeface="Euclid Symbol" panose="05050102010706020507" pitchFamily="18" charset="2"/>
              </a:rPr>
              <a:t>coeff</a:t>
            </a:r>
            <a:r>
              <a:rPr lang="en-US" sz="2000" b="1" dirty="0" smtClean="0">
                <a:sym typeface="Euclid Symbol" panose="05050102010706020507" pitchFamily="18" charset="2"/>
              </a:rPr>
              <a:t>. of dynamic friction is </a:t>
            </a:r>
            <a:r>
              <a:rPr lang="en-US" sz="2000" b="1" u="sng" dirty="0" smtClean="0">
                <a:sym typeface="Euclid Symbol" panose="05050102010706020507" pitchFamily="18" charset="2"/>
              </a:rPr>
              <a:t>always</a:t>
            </a:r>
            <a:r>
              <a:rPr lang="en-US" sz="2000" b="1" dirty="0" smtClean="0">
                <a:sym typeface="Euclid Symbol" panose="05050102010706020507" pitchFamily="18" charset="2"/>
              </a:rPr>
              <a:t> less than </a:t>
            </a:r>
            <a:r>
              <a:rPr lang="en-US" sz="2000" b="1" dirty="0" err="1" smtClean="0">
                <a:sym typeface="Euclid Symbol" panose="05050102010706020507" pitchFamily="18" charset="2"/>
              </a:rPr>
              <a:t>coeff</a:t>
            </a:r>
            <a:r>
              <a:rPr lang="en-US" sz="2000" b="1" dirty="0" smtClean="0">
                <a:sym typeface="Euclid Symbol" panose="05050102010706020507" pitchFamily="18" charset="2"/>
              </a:rPr>
              <a:t>. </a:t>
            </a:r>
            <a:r>
              <a:rPr lang="en-US" sz="2000" b="1" dirty="0">
                <a:sym typeface="Euclid Symbol" panose="05050102010706020507" pitchFamily="18" charset="2"/>
              </a:rPr>
              <a:t>o</a:t>
            </a:r>
            <a:r>
              <a:rPr lang="en-US" sz="2000" b="1" dirty="0" smtClean="0">
                <a:sym typeface="Euclid Symbol" panose="05050102010706020507" pitchFamily="18" charset="2"/>
              </a:rPr>
              <a:t>f static friction:  </a:t>
            </a:r>
          </a:p>
          <a:p>
            <a:pPr lvl="1"/>
            <a:r>
              <a:rPr lang="el-GR" sz="1800" b="1" i="1" dirty="0" smtClean="0">
                <a:sym typeface="Euclid Symbol" panose="05050102010706020507" pitchFamily="18" charset="2"/>
              </a:rPr>
              <a:t>μ</a:t>
            </a:r>
            <a:r>
              <a:rPr lang="en-US" sz="1800" b="1" i="1" baseline="-25000" dirty="0" smtClean="0">
                <a:sym typeface="Euclid Symbol" panose="05050102010706020507" pitchFamily="18" charset="2"/>
              </a:rPr>
              <a:t>d</a:t>
            </a:r>
            <a:r>
              <a:rPr lang="en-US" sz="1800" b="1" i="1" dirty="0" smtClean="0">
                <a:sym typeface="Euclid Symbol" panose="05050102010706020507" pitchFamily="18" charset="2"/>
              </a:rPr>
              <a:t> &lt; </a:t>
            </a:r>
            <a:r>
              <a:rPr lang="el-GR" sz="1800" b="1" i="1" dirty="0">
                <a:sym typeface="Euclid Symbol" panose="05050102010706020507" pitchFamily="18" charset="2"/>
              </a:rPr>
              <a:t>μ</a:t>
            </a:r>
            <a:r>
              <a:rPr lang="en-US" sz="1800" b="1" i="1" baseline="-25000" dirty="0">
                <a:sym typeface="Euclid Symbol" panose="05050102010706020507" pitchFamily="18" charset="2"/>
              </a:rPr>
              <a:t>s</a:t>
            </a:r>
            <a:endParaRPr lang="en-US" sz="1800" b="1" dirty="0"/>
          </a:p>
        </p:txBody>
      </p:sp>
    </p:spTree>
    <p:extLst>
      <p:ext uri="{BB962C8B-B14F-4D97-AF65-F5344CB8AC3E}">
        <p14:creationId xmlns:p14="http://schemas.microsoft.com/office/powerpoint/2010/main" val="1969710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friction</a:t>
            </a:r>
            <a:endParaRPr lang="en-US" dirty="0"/>
          </a:p>
        </p:txBody>
      </p:sp>
      <p:sp>
        <p:nvSpPr>
          <p:cNvPr id="5" name="Content Placeholder 4"/>
          <p:cNvSpPr>
            <a:spLocks noGrp="1"/>
          </p:cNvSpPr>
          <p:nvPr>
            <p:ph idx="1"/>
          </p:nvPr>
        </p:nvSpPr>
        <p:spPr/>
        <p:txBody>
          <a:bodyPr/>
          <a:lstStyle/>
          <a:p>
            <a:r>
              <a:rPr lang="en-US" b="1" dirty="0"/>
              <a:t>A rightward force is applied to a </a:t>
            </a:r>
            <a:r>
              <a:rPr lang="en-US" b="1" dirty="0" smtClean="0"/>
              <a:t>13-kg </a:t>
            </a:r>
            <a:r>
              <a:rPr lang="en-US" b="1" dirty="0"/>
              <a:t>object to move it across a rough surface at constant velocity. The coefficient of friction between the object and the surface is </a:t>
            </a:r>
            <a:r>
              <a:rPr lang="en-US" b="1" dirty="0" smtClean="0"/>
              <a:t>0.20. What are the magnitudes of all forces present on the object?</a:t>
            </a:r>
            <a:endParaRPr lang="en-US" b="1" dirty="0"/>
          </a:p>
        </p:txBody>
      </p:sp>
    </p:spTree>
    <p:extLst>
      <p:ext uri="{BB962C8B-B14F-4D97-AF65-F5344CB8AC3E}">
        <p14:creationId xmlns:p14="http://schemas.microsoft.com/office/powerpoint/2010/main" val="21790368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Friction Problems</a:t>
            </a:r>
            <a:endParaRPr lang="en-US" dirty="0"/>
          </a:p>
        </p:txBody>
      </p:sp>
      <p:sp>
        <p:nvSpPr>
          <p:cNvPr id="6" name="Content Placeholder 5"/>
          <p:cNvSpPr>
            <a:spLocks noGrp="1"/>
          </p:cNvSpPr>
          <p:nvPr>
            <p:ph idx="1"/>
          </p:nvPr>
        </p:nvSpPr>
        <p:spPr/>
        <p:txBody>
          <a:bodyPr>
            <a:normAutofit/>
          </a:bodyPr>
          <a:lstStyle/>
          <a:p>
            <a:r>
              <a:rPr lang="en-US" b="1" dirty="0" smtClean="0"/>
              <a:t>A flatbed truck is carrying a heavy crate. The coefficient of static friction between the crate and the truckbed is 0.75. What is the maximum rate at which the driver can decelerate and still avoid having the crate slide against the cab?</a:t>
            </a:r>
          </a:p>
          <a:p>
            <a:endParaRPr lang="en-US" b="1" dirty="0"/>
          </a:p>
          <a:p>
            <a:r>
              <a:rPr lang="en-US" b="1" dirty="0" smtClean="0"/>
              <a:t>You </a:t>
            </a:r>
            <a:r>
              <a:rPr lang="en-US" b="1" dirty="0"/>
              <a:t>decide to rearrange the furniture in </a:t>
            </a:r>
            <a:r>
              <a:rPr lang="en-US" b="1" dirty="0" smtClean="0"/>
              <a:t>your </a:t>
            </a:r>
            <a:r>
              <a:rPr lang="en-US" b="1" dirty="0"/>
              <a:t>living room. </a:t>
            </a:r>
            <a:r>
              <a:rPr lang="en-US" b="1" dirty="0" smtClean="0"/>
              <a:t>For a short time you are </a:t>
            </a:r>
            <a:r>
              <a:rPr lang="en-US" b="1" dirty="0"/>
              <a:t>pushing the couch horizontally with a force of 180 </a:t>
            </a:r>
            <a:r>
              <a:rPr lang="en-US" b="1" dirty="0" smtClean="0"/>
              <a:t>N and the couch moves with a constant velocity. </a:t>
            </a:r>
            <a:r>
              <a:rPr lang="en-US" b="1" dirty="0"/>
              <a:t>If the couch has a mass of 55 kg, what is the coefficient of kinetic friction, </a:t>
            </a:r>
            <a:r>
              <a:rPr lang="en-US" b="1" dirty="0" err="1"/>
              <a:t>μ</a:t>
            </a:r>
            <a:r>
              <a:rPr lang="en-US" b="1" baseline="-25000" dirty="0" err="1"/>
              <a:t>k</a:t>
            </a:r>
            <a:r>
              <a:rPr lang="en-US" b="1" dirty="0"/>
              <a:t>, between the couch and the carpet?</a:t>
            </a:r>
            <a:br>
              <a:rPr lang="en-US" b="1" dirty="0"/>
            </a:br>
            <a:endParaRPr lang="en-US" b="1" dirty="0" smtClean="0"/>
          </a:p>
        </p:txBody>
      </p:sp>
    </p:spTree>
    <p:extLst>
      <p:ext uri="{BB962C8B-B14F-4D97-AF65-F5344CB8AC3E}">
        <p14:creationId xmlns:p14="http://schemas.microsoft.com/office/powerpoint/2010/main" val="1206577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Slip - Assignment</a:t>
            </a:r>
            <a:endParaRPr lang="en-US" dirty="0"/>
          </a:p>
        </p:txBody>
      </p:sp>
      <p:sp>
        <p:nvSpPr>
          <p:cNvPr id="3" name="Content Placeholder 2"/>
          <p:cNvSpPr>
            <a:spLocks noGrp="1"/>
          </p:cNvSpPr>
          <p:nvPr>
            <p:ph idx="1"/>
          </p:nvPr>
        </p:nvSpPr>
        <p:spPr>
          <a:xfrm>
            <a:off x="1335062" y="2566713"/>
            <a:ext cx="8761412" cy="3416300"/>
          </a:xfrm>
        </p:spPr>
        <p:txBody>
          <a:bodyPr>
            <a:normAutofit/>
          </a:bodyPr>
          <a:lstStyle/>
          <a:p>
            <a:r>
              <a:rPr lang="en-US" b="1" dirty="0" smtClean="0">
                <a:sym typeface="Euclid Extra" panose="02050502000505020303" pitchFamily="18" charset="2"/>
              </a:rPr>
              <a:t>When is </a:t>
            </a:r>
            <a:r>
              <a:rPr lang="en-US" b="1" i="1" dirty="0" smtClean="0"/>
              <a:t>f</a:t>
            </a:r>
            <a:r>
              <a:rPr lang="en-US" b="1" i="1" baseline="-25000" dirty="0" smtClean="0"/>
              <a:t>s</a:t>
            </a:r>
            <a:r>
              <a:rPr lang="en-US" b="1" i="1" dirty="0" smtClean="0"/>
              <a:t> </a:t>
            </a:r>
            <a:r>
              <a:rPr lang="en-US" b="1" i="1" dirty="0">
                <a:sym typeface="Euclid Symbol" panose="05050102010706020507" pitchFamily="18" charset="2"/>
              </a:rPr>
              <a:t>= </a:t>
            </a:r>
            <a:r>
              <a:rPr lang="el-GR" b="1" i="1" dirty="0" smtClean="0">
                <a:sym typeface="Euclid Symbol" panose="05050102010706020507" pitchFamily="18" charset="2"/>
              </a:rPr>
              <a:t>μ</a:t>
            </a:r>
            <a:r>
              <a:rPr lang="en-US" b="1" i="1" baseline="-25000" dirty="0" err="1" smtClean="0">
                <a:sym typeface="Euclid Symbol" panose="05050102010706020507" pitchFamily="18" charset="2"/>
              </a:rPr>
              <a:t>s</a:t>
            </a:r>
            <a:r>
              <a:rPr lang="en-US" b="1" i="1" dirty="0" err="1" smtClean="0">
                <a:sym typeface="Euclid Symbol" panose="05050102010706020507" pitchFamily="18" charset="2"/>
              </a:rPr>
              <a:t>R</a:t>
            </a:r>
            <a:r>
              <a:rPr lang="en-US" b="1" dirty="0" smtClean="0">
                <a:sym typeface="Euclid Symbol" panose="05050102010706020507" pitchFamily="18" charset="2"/>
              </a:rPr>
              <a:t> </a:t>
            </a:r>
            <a:r>
              <a:rPr lang="en-US" b="1" i="1" dirty="0" smtClean="0">
                <a:sym typeface="Euclid Symbol" panose="05050102010706020507" pitchFamily="18" charset="2"/>
              </a:rPr>
              <a:t>not</a:t>
            </a:r>
            <a:r>
              <a:rPr lang="en-US" b="1" dirty="0" smtClean="0">
                <a:sym typeface="Euclid Symbol" panose="05050102010706020507" pitchFamily="18" charset="2"/>
              </a:rPr>
              <a:t> true</a:t>
            </a:r>
            <a:r>
              <a:rPr lang="en-US" b="1" dirty="0">
                <a:sym typeface="Euclid Extra" panose="02050502000505020303" pitchFamily="18" charset="2"/>
              </a:rPr>
              <a:t> </a:t>
            </a:r>
            <a:r>
              <a:rPr lang="en-US" b="1" dirty="0" smtClean="0">
                <a:sym typeface="Euclid Extra" panose="02050502000505020303" pitchFamily="18" charset="2"/>
              </a:rPr>
              <a:t>for static friction?</a:t>
            </a:r>
            <a:endParaRPr lang="en-US" b="1" dirty="0">
              <a:sym typeface="Euclid Extra" panose="02050502000505020303" pitchFamily="18" charset="2"/>
            </a:endParaRPr>
          </a:p>
          <a:p>
            <a:endParaRPr lang="en-US" b="1" dirty="0">
              <a:sym typeface="Euclid Extra" panose="02050502000505020303" pitchFamily="18" charset="2"/>
            </a:endParaRPr>
          </a:p>
          <a:p>
            <a:endParaRPr lang="en-US" b="1" dirty="0" smtClean="0"/>
          </a:p>
          <a:p>
            <a:r>
              <a:rPr lang="en-US" b="1" dirty="0" smtClean="0"/>
              <a:t>What’s </a:t>
            </a:r>
            <a:r>
              <a:rPr lang="en-US" b="1" dirty="0" smtClean="0"/>
              <a:t>Due?  </a:t>
            </a:r>
            <a:r>
              <a:rPr lang="en-US" b="1" dirty="0" smtClean="0"/>
              <a:t>(Pending assignments to complete.)</a:t>
            </a:r>
          </a:p>
          <a:p>
            <a:pPr lvl="1"/>
            <a:r>
              <a:rPr lang="en-US" b="1" dirty="0" smtClean="0"/>
              <a:t>Friction Worksheet</a:t>
            </a:r>
            <a:endParaRPr lang="en-US" sz="1900" b="1" dirty="0"/>
          </a:p>
          <a:p>
            <a:r>
              <a:rPr lang="en-US" b="1" dirty="0" smtClean="0"/>
              <a:t>What’s Next?  (How to prepare for the next day)</a:t>
            </a:r>
          </a:p>
          <a:p>
            <a:pPr lvl="1"/>
            <a:r>
              <a:rPr lang="en-US" b="1" dirty="0" smtClean="0"/>
              <a:t>Read p57-75</a:t>
            </a:r>
            <a:endParaRPr lang="en-US" b="1" dirty="0"/>
          </a:p>
        </p:txBody>
      </p:sp>
    </p:spTree>
    <p:extLst>
      <p:ext uri="{BB962C8B-B14F-4D97-AF65-F5344CB8AC3E}">
        <p14:creationId xmlns:p14="http://schemas.microsoft.com/office/powerpoint/2010/main" val="2055706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Assignment</a:t>
            </a:r>
            <a:endParaRPr lang="en-US" dirty="0"/>
          </a:p>
        </p:txBody>
      </p:sp>
      <p:sp>
        <p:nvSpPr>
          <p:cNvPr id="3" name="Content Placeholder 2"/>
          <p:cNvSpPr>
            <a:spLocks noGrp="1"/>
          </p:cNvSpPr>
          <p:nvPr>
            <p:ph idx="1"/>
          </p:nvPr>
        </p:nvSpPr>
        <p:spPr/>
        <p:txBody>
          <a:bodyPr>
            <a:normAutofit/>
          </a:bodyPr>
          <a:lstStyle/>
          <a:p>
            <a:r>
              <a:rPr lang="en-US" b="1" dirty="0" smtClean="0"/>
              <a:t>IB 2.2 Forces</a:t>
            </a:r>
          </a:p>
          <a:p>
            <a:pPr lvl="1"/>
            <a:r>
              <a:rPr lang="en-US" b="1" dirty="0" smtClean="0"/>
              <a:t>Friction</a:t>
            </a:r>
          </a:p>
          <a:p>
            <a:r>
              <a:rPr lang="en-US" b="1" dirty="0"/>
              <a:t>Agenda </a:t>
            </a:r>
          </a:p>
          <a:p>
            <a:pPr lvl="1"/>
            <a:r>
              <a:rPr lang="en-US" b="1" dirty="0" smtClean="0"/>
              <a:t>Homework review</a:t>
            </a:r>
          </a:p>
          <a:p>
            <a:pPr lvl="1"/>
            <a:r>
              <a:rPr lang="en-US" b="1" dirty="0" smtClean="0"/>
              <a:t>Types of friction</a:t>
            </a:r>
          </a:p>
          <a:p>
            <a:pPr lvl="1"/>
            <a:r>
              <a:rPr lang="en-US" b="1" dirty="0" smtClean="0"/>
              <a:t>Second law problems with friction</a:t>
            </a:r>
          </a:p>
          <a:p>
            <a:r>
              <a:rPr lang="en-US" b="1" dirty="0" smtClean="0"/>
              <a:t>Assignment: </a:t>
            </a:r>
          </a:p>
          <a:p>
            <a:pPr lvl="1"/>
            <a:r>
              <a:rPr lang="en-US" b="1" dirty="0" smtClean="0"/>
              <a:t>Friction Worksheet </a:t>
            </a:r>
            <a:endParaRPr lang="en-US" sz="1900" b="1" dirty="0"/>
          </a:p>
        </p:txBody>
      </p:sp>
    </p:spTree>
    <p:extLst>
      <p:ext uri="{BB962C8B-B14F-4D97-AF65-F5344CB8AC3E}">
        <p14:creationId xmlns:p14="http://schemas.microsoft.com/office/powerpoint/2010/main" val="3284847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a:t>
            </a:r>
            <a:endParaRPr lang="en-US" dirty="0"/>
          </a:p>
        </p:txBody>
      </p:sp>
      <p:sp>
        <p:nvSpPr>
          <p:cNvPr id="3" name="Content Placeholder 2"/>
          <p:cNvSpPr>
            <a:spLocks noGrp="1"/>
          </p:cNvSpPr>
          <p:nvPr>
            <p:ph idx="1"/>
          </p:nvPr>
        </p:nvSpPr>
        <p:spPr>
          <a:xfrm>
            <a:off x="1154954" y="2278251"/>
            <a:ext cx="10391283" cy="3741549"/>
          </a:xfrm>
        </p:spPr>
        <p:txBody>
          <a:bodyPr>
            <a:normAutofit lnSpcReduction="10000"/>
          </a:bodyPr>
          <a:lstStyle/>
          <a:p>
            <a:r>
              <a:rPr lang="en-US" sz="2400" b="1" u="sng" dirty="0" smtClean="0"/>
              <a:t>Moving charges </a:t>
            </a:r>
            <a:r>
              <a:rPr lang="en-US" sz="2400" b="1" dirty="0" smtClean="0"/>
              <a:t>within a medium creates a </a:t>
            </a:r>
            <a:r>
              <a:rPr lang="en-US" sz="2400" b="1" u="sng" dirty="0" smtClean="0"/>
              <a:t>current</a:t>
            </a:r>
            <a:r>
              <a:rPr lang="en-US" sz="2400" b="1" dirty="0" smtClean="0"/>
              <a:t>. </a:t>
            </a:r>
          </a:p>
          <a:p>
            <a:r>
              <a:rPr lang="en-US" sz="2400" b="1" dirty="0" smtClean="0"/>
              <a:t>Current is measured as a </a:t>
            </a:r>
            <a:r>
              <a:rPr lang="en-US" sz="2400" b="1" u="sng" dirty="0" smtClean="0"/>
              <a:t>rate of transfer of charge per time</a:t>
            </a:r>
            <a:r>
              <a:rPr lang="en-US" sz="2400" b="1" dirty="0" smtClean="0"/>
              <a:t>.</a:t>
            </a:r>
          </a:p>
          <a:p>
            <a:r>
              <a:rPr lang="en-US" sz="2400" b="1" dirty="0" smtClean="0"/>
              <a:t>Symbol: </a:t>
            </a:r>
            <a:r>
              <a:rPr lang="en-US" sz="2400" b="1" dirty="0" smtClean="0">
                <a:latin typeface="Century Schoolbook" panose="02040604050505020304" pitchFamily="18" charset="0"/>
              </a:rPr>
              <a:t>I</a:t>
            </a:r>
            <a:r>
              <a:rPr lang="en-US" sz="2400" b="1" dirty="0" smtClean="0"/>
              <a:t> 		Unit: Ampere, A 		1 A = 1 C/s 	(SI base unit)</a:t>
            </a:r>
          </a:p>
          <a:p>
            <a:r>
              <a:rPr lang="en-US" sz="2400" b="1" dirty="0" smtClean="0"/>
              <a:t>1) Positive charge moves in the opposite direction as electrons</a:t>
            </a:r>
          </a:p>
          <a:p>
            <a:r>
              <a:rPr lang="en-US" sz="2400" b="1" dirty="0" smtClean="0"/>
              <a:t>2) A charge can move faster than actual matter can move.</a:t>
            </a:r>
          </a:p>
          <a:p>
            <a:r>
              <a:rPr lang="en-US" sz="2400" b="1" dirty="0" smtClean="0"/>
              <a:t>3) The only thing that physically moves to transfer charge is the electron. </a:t>
            </a:r>
            <a:r>
              <a:rPr lang="en-US" sz="2400" b="1" u="sng" dirty="0" smtClean="0"/>
              <a:t>Positive charge is the absence of an electron</a:t>
            </a:r>
            <a:r>
              <a:rPr lang="en-US" sz="2400" b="1" dirty="0" smtClean="0"/>
              <a:t>. </a:t>
            </a:r>
          </a:p>
          <a:p>
            <a:r>
              <a:rPr lang="en-US" sz="3200" b="1" dirty="0" smtClean="0"/>
              <a:t>Q = </a:t>
            </a:r>
            <a:r>
              <a:rPr lang="en-US" sz="3200" b="1" dirty="0">
                <a:latin typeface="Century Schoolbook" panose="02040604050505020304" pitchFamily="18" charset="0"/>
              </a:rPr>
              <a:t>I </a:t>
            </a:r>
            <a:r>
              <a:rPr lang="en-US" sz="3200" b="1" dirty="0" smtClean="0"/>
              <a:t>t				Demo dancing everyone!</a:t>
            </a:r>
            <a:endParaRPr lang="en-US" sz="3200" b="1" dirty="0"/>
          </a:p>
        </p:txBody>
      </p:sp>
    </p:spTree>
    <p:extLst>
      <p:ext uri="{BB962C8B-B14F-4D97-AF65-F5344CB8AC3E}">
        <p14:creationId xmlns:p14="http://schemas.microsoft.com/office/powerpoint/2010/main" val="3592714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Electron Drift</a:t>
            </a:r>
            <a:endParaRPr lang="en-US" dirty="0"/>
          </a:p>
        </p:txBody>
      </p:sp>
      <p:sp>
        <p:nvSpPr>
          <p:cNvPr id="3" name="Content Placeholder 2"/>
          <p:cNvSpPr>
            <a:spLocks noGrp="1"/>
          </p:cNvSpPr>
          <p:nvPr>
            <p:ph idx="1"/>
          </p:nvPr>
        </p:nvSpPr>
        <p:spPr>
          <a:xfrm>
            <a:off x="1154953" y="2386739"/>
            <a:ext cx="10577263" cy="4045057"/>
          </a:xfrm>
        </p:spPr>
        <p:txBody>
          <a:bodyPr>
            <a:normAutofit fontScale="92500"/>
          </a:bodyPr>
          <a:lstStyle/>
          <a:p>
            <a:r>
              <a:rPr lang="en-US" sz="2000" b="1" dirty="0" smtClean="0"/>
              <a:t>So how fast do the electrons actually move? = </a:t>
            </a:r>
            <a:r>
              <a:rPr lang="en-US" sz="2000" b="1" u="sng" dirty="0" smtClean="0"/>
              <a:t>Electron drift, v</a:t>
            </a:r>
          </a:p>
          <a:p>
            <a:r>
              <a:rPr lang="en-US" sz="2000" b="1" u="sng" dirty="0" smtClean="0"/>
              <a:t>Distance</a:t>
            </a:r>
            <a:r>
              <a:rPr lang="en-US" sz="2000" b="1" dirty="0" smtClean="0"/>
              <a:t> across a given segment of wire </a:t>
            </a:r>
            <a:r>
              <a:rPr lang="en-US" sz="2000" b="1" u="sng" dirty="0" smtClean="0"/>
              <a:t>= </a:t>
            </a:r>
            <a:r>
              <a:rPr lang="en-US" sz="2000" b="1" u="sng" dirty="0" err="1" smtClean="0"/>
              <a:t>vt</a:t>
            </a:r>
            <a:endParaRPr lang="en-US" sz="2000" b="1" u="sng" dirty="0" smtClean="0"/>
          </a:p>
          <a:p>
            <a:r>
              <a:rPr lang="en-US" sz="2000" b="1" dirty="0" smtClean="0"/>
              <a:t>The </a:t>
            </a:r>
            <a:r>
              <a:rPr lang="en-US" sz="2000" b="1" u="sng" dirty="0" smtClean="0"/>
              <a:t>volume</a:t>
            </a:r>
            <a:r>
              <a:rPr lang="en-US" sz="2000" b="1" dirty="0" smtClean="0"/>
              <a:t> of the cross section is the </a:t>
            </a:r>
            <a:r>
              <a:rPr lang="en-US" sz="2000" b="1" u="sng" dirty="0" smtClean="0"/>
              <a:t>cross sectional area A </a:t>
            </a:r>
            <a:r>
              <a:rPr lang="en-US" sz="2000" b="1" dirty="0" smtClean="0"/>
              <a:t>times the length or  </a:t>
            </a:r>
            <a:r>
              <a:rPr lang="en-US" sz="2000" b="1" u="sng" dirty="0" smtClean="0"/>
              <a:t>= </a:t>
            </a:r>
            <a:r>
              <a:rPr lang="en-US" sz="2000" b="1" u="sng" dirty="0" err="1" smtClean="0"/>
              <a:t>Avt</a:t>
            </a:r>
            <a:endParaRPr lang="en-US" sz="2000" b="1" u="sng" dirty="0" smtClean="0"/>
          </a:p>
          <a:p>
            <a:r>
              <a:rPr lang="en-US" sz="2000" b="1" dirty="0" smtClean="0"/>
              <a:t>If there are </a:t>
            </a:r>
            <a:r>
              <a:rPr lang="en-US" sz="2000" b="1" u="sng" dirty="0" smtClean="0"/>
              <a:t>n electrons in a given volume </a:t>
            </a:r>
            <a:r>
              <a:rPr lang="en-US" sz="2000" b="1" dirty="0" smtClean="0"/>
              <a:t>(#electrons/m</a:t>
            </a:r>
            <a:r>
              <a:rPr lang="en-US" sz="2000" b="1" baseline="30000" dirty="0" smtClean="0"/>
              <a:t>3</a:t>
            </a:r>
            <a:r>
              <a:rPr lang="en-US" sz="2000" b="1" dirty="0" smtClean="0"/>
              <a:t>), the number of electrons in the volume is  </a:t>
            </a:r>
            <a:r>
              <a:rPr lang="en-US" sz="2000" b="1" u="sng" dirty="0" smtClean="0"/>
              <a:t>= </a:t>
            </a:r>
            <a:r>
              <a:rPr lang="en-US" sz="2000" b="1" u="sng" dirty="0" err="1" smtClean="0"/>
              <a:t>nAvt</a:t>
            </a:r>
            <a:endParaRPr lang="en-US" sz="2000" b="1" u="sng" dirty="0" smtClean="0"/>
          </a:p>
          <a:p>
            <a:r>
              <a:rPr lang="en-US" sz="2000" b="1" dirty="0" smtClean="0"/>
              <a:t>Q is created by n electrons, </a:t>
            </a:r>
            <a:r>
              <a:rPr lang="en-US" sz="2000" b="1" u="sng" dirty="0" smtClean="0"/>
              <a:t>each with q charge</a:t>
            </a:r>
            <a:r>
              <a:rPr lang="en-US" sz="2000" b="1" dirty="0" smtClean="0"/>
              <a:t>, so </a:t>
            </a:r>
            <a:r>
              <a:rPr lang="en-US" sz="2000" b="1" u="sng" dirty="0" smtClean="0"/>
              <a:t>Q = </a:t>
            </a:r>
            <a:r>
              <a:rPr lang="en-US" sz="2000" b="1" u="sng" dirty="0" err="1" smtClean="0"/>
              <a:t>nqAvt</a:t>
            </a:r>
            <a:endParaRPr lang="en-US" sz="2000" b="1" u="sng" dirty="0" smtClean="0"/>
          </a:p>
          <a:p>
            <a:r>
              <a:rPr lang="en-US" sz="2000" b="1" dirty="0" smtClean="0"/>
              <a:t>Current is the charge that passes in a given time </a:t>
            </a:r>
            <a:r>
              <a:rPr lang="en-US" sz="2000" b="1" u="sng" dirty="0" smtClean="0"/>
              <a:t>I = Q/t	</a:t>
            </a:r>
            <a:r>
              <a:rPr lang="en-US" sz="2000" b="1" dirty="0" smtClean="0"/>
              <a:t>      </a:t>
            </a:r>
            <a:r>
              <a:rPr lang="en-US" sz="2000" b="1" u="sng" dirty="0" smtClean="0"/>
              <a:t>I </a:t>
            </a:r>
            <a:r>
              <a:rPr lang="en-US" sz="2000" b="1" u="sng" dirty="0"/>
              <a:t>= </a:t>
            </a:r>
            <a:r>
              <a:rPr lang="en-US" sz="2000" b="1" u="sng" dirty="0" err="1"/>
              <a:t>nqAvt</a:t>
            </a:r>
            <a:r>
              <a:rPr lang="en-US" sz="2000" b="1" u="sng" dirty="0"/>
              <a:t>/t</a:t>
            </a:r>
          </a:p>
          <a:p>
            <a:pPr lvl="1"/>
            <a:r>
              <a:rPr lang="en-US" sz="1800" b="1" dirty="0" smtClean="0"/>
              <a:t> </a:t>
            </a:r>
            <a:r>
              <a:rPr lang="en-US" sz="3500" b="1" dirty="0" smtClean="0"/>
              <a:t>I = </a:t>
            </a:r>
            <a:r>
              <a:rPr lang="en-US" sz="3500" b="1" dirty="0" err="1" smtClean="0"/>
              <a:t>nqAv</a:t>
            </a:r>
            <a:r>
              <a:rPr lang="en-US" sz="1800" b="1" dirty="0" smtClean="0"/>
              <a:t>		</a:t>
            </a:r>
            <a:r>
              <a:rPr lang="en-US" sz="2200" b="1" dirty="0" smtClean="0"/>
              <a:t>I = current, 	n = number of e/m</a:t>
            </a:r>
            <a:r>
              <a:rPr lang="en-US" sz="2200" b="1" baseline="30000" dirty="0" smtClean="0"/>
              <a:t>3</a:t>
            </a:r>
            <a:endParaRPr lang="en-US" sz="2200" b="1" dirty="0" smtClean="0"/>
          </a:p>
          <a:p>
            <a:pPr marL="457200" lvl="1" indent="0">
              <a:buNone/>
            </a:pPr>
            <a:r>
              <a:rPr lang="en-US" sz="2200" b="1" dirty="0" smtClean="0"/>
              <a:t>                           v = electron drift speed </a:t>
            </a:r>
            <a:r>
              <a:rPr lang="en-US" sz="2200" b="1" dirty="0"/>
              <a:t> </a:t>
            </a:r>
            <a:r>
              <a:rPr lang="en-US" sz="2200" b="1" dirty="0" smtClean="0"/>
              <a:t>       A </a:t>
            </a:r>
            <a:r>
              <a:rPr lang="en-US" sz="2200" b="1" dirty="0"/>
              <a:t>=</a:t>
            </a:r>
            <a:r>
              <a:rPr lang="en-US" sz="2200" b="1" dirty="0" smtClean="0"/>
              <a:t> cross sectional area of the wire</a:t>
            </a:r>
            <a:endParaRPr lang="en-US" sz="1700" b="1" dirty="0"/>
          </a:p>
          <a:p>
            <a:endParaRPr lang="en-US" sz="2000" b="1" dirty="0"/>
          </a:p>
        </p:txBody>
      </p:sp>
    </p:spTree>
    <p:extLst>
      <p:ext uri="{BB962C8B-B14F-4D97-AF65-F5344CB8AC3E}">
        <p14:creationId xmlns:p14="http://schemas.microsoft.com/office/powerpoint/2010/main" val="2789137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Electron Drift calculation</a:t>
            </a:r>
            <a:endParaRPr lang="en-US" dirty="0"/>
          </a:p>
        </p:txBody>
      </p:sp>
      <p:sp>
        <p:nvSpPr>
          <p:cNvPr id="3" name="Content Placeholder 2"/>
          <p:cNvSpPr>
            <a:spLocks noGrp="1"/>
          </p:cNvSpPr>
          <p:nvPr>
            <p:ph idx="1"/>
          </p:nvPr>
        </p:nvSpPr>
        <p:spPr>
          <a:xfrm>
            <a:off x="1154954" y="2603500"/>
            <a:ext cx="9678361" cy="3416300"/>
          </a:xfrm>
        </p:spPr>
        <p:txBody>
          <a:bodyPr>
            <a:noAutofit/>
          </a:bodyPr>
          <a:lstStyle/>
          <a:p>
            <a:r>
              <a:rPr lang="en-US" sz="2400" b="1" dirty="0" smtClean="0"/>
              <a:t>How fast are electrons moving in a copper wire with a diameter of 1.5 mm when a current of 0.350 A is applied?</a:t>
            </a:r>
          </a:p>
          <a:p>
            <a:r>
              <a:rPr lang="en-US" sz="2400" b="1" dirty="0" smtClean="0"/>
              <a:t>Density of copper is 8.96 g/cm</a:t>
            </a:r>
            <a:r>
              <a:rPr lang="en-US" sz="2400" b="1" baseline="30000" dirty="0" smtClean="0"/>
              <a:t>3</a:t>
            </a:r>
            <a:r>
              <a:rPr lang="en-US" sz="2400" b="1" dirty="0" smtClean="0"/>
              <a:t>. (Assume about 10 electrons per copper atom are available for metallic bonding.)</a:t>
            </a:r>
          </a:p>
          <a:p>
            <a:endParaRPr lang="en-US" sz="2400" b="1" dirty="0"/>
          </a:p>
          <a:p>
            <a:r>
              <a:rPr lang="en-US" sz="2400" b="1" dirty="0" smtClean="0"/>
              <a:t>Compare this to the speed of charge on the wire?</a:t>
            </a:r>
            <a:endParaRPr lang="en-US" sz="2400" b="1" dirty="0"/>
          </a:p>
        </p:txBody>
      </p:sp>
    </p:spTree>
    <p:extLst>
      <p:ext uri="{BB962C8B-B14F-4D97-AF65-F5344CB8AC3E}">
        <p14:creationId xmlns:p14="http://schemas.microsoft.com/office/powerpoint/2010/main" val="1464799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Electric Potential Energy</a:t>
            </a:r>
            <a:endParaRPr lang="en-US" dirty="0"/>
          </a:p>
        </p:txBody>
      </p:sp>
      <p:sp>
        <p:nvSpPr>
          <p:cNvPr id="3" name="Content Placeholder 2"/>
          <p:cNvSpPr>
            <a:spLocks noGrp="1"/>
          </p:cNvSpPr>
          <p:nvPr>
            <p:ph idx="1"/>
          </p:nvPr>
        </p:nvSpPr>
        <p:spPr>
          <a:xfrm>
            <a:off x="1046466" y="2309032"/>
            <a:ext cx="10515270" cy="3416300"/>
          </a:xfrm>
        </p:spPr>
        <p:txBody>
          <a:bodyPr>
            <a:noAutofit/>
          </a:bodyPr>
          <a:lstStyle/>
          <a:p>
            <a:r>
              <a:rPr lang="en-US" sz="2400" b="1" dirty="0" smtClean="0"/>
              <a:t>The electric force is a conservative force so there is a potential energy that corresponds to the opposite of the work done by the conservative force.</a:t>
            </a:r>
          </a:p>
          <a:p>
            <a:r>
              <a:rPr lang="en-US" sz="2400" b="1" dirty="0" smtClean="0"/>
              <a:t>The state for 0 electrical potential energy is if a tiny positive test charge is infinitely far away from an isolated positive charge. (No force)</a:t>
            </a:r>
            <a:endParaRPr lang="en-US" sz="2400" b="1" dirty="0"/>
          </a:p>
          <a:p>
            <a:r>
              <a:rPr lang="en-US" sz="2400" b="1" dirty="0" smtClean="0"/>
              <a:t>As the charge moves closer to the charge, it is more and more repelled and the electric force is doing negative work. The charge therefore is experiencing a positive potential energy change.</a:t>
            </a:r>
          </a:p>
          <a:p>
            <a:pPr lvl="1"/>
            <a:r>
              <a:rPr lang="en-US" sz="2000" b="1" dirty="0" smtClean="0"/>
              <a:t>Positive charges are at a high potential energy</a:t>
            </a:r>
          </a:p>
        </p:txBody>
      </p:sp>
    </p:spTree>
    <p:extLst>
      <p:ext uri="{BB962C8B-B14F-4D97-AF65-F5344CB8AC3E}">
        <p14:creationId xmlns:p14="http://schemas.microsoft.com/office/powerpoint/2010/main" val="19258863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Electric Potential Energy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154954" y="2603500"/>
                <a:ext cx="10515270" cy="3416300"/>
              </a:xfrm>
            </p:spPr>
            <p:txBody>
              <a:bodyPr>
                <a:normAutofit lnSpcReduction="10000"/>
              </a:bodyPr>
              <a:lstStyle/>
              <a:p>
                <a:r>
                  <a:rPr lang="en-US" b="1" dirty="0" smtClean="0"/>
                  <a:t>The work done by the electric force as the positive test charge, q, is moved to a position r away from a positive charge, Q  is equal to r times the force </a:t>
                </a:r>
              </a:p>
              <a:p>
                <a14:m>
                  <m:oMath xmlns:m="http://schemas.openxmlformats.org/officeDocument/2006/math">
                    <m:r>
                      <a:rPr lang="en-US" b="1" i="0" smtClean="0">
                        <a:latin typeface="Cambria Math" panose="02040503050406030204" pitchFamily="18" charset="0"/>
                      </a:rPr>
                      <m:t>𝐫</m:t>
                    </m:r>
                    <m:r>
                      <a:rPr lang="en-US" b="1" i="1">
                        <a:latin typeface="Cambria Math" panose="02040503050406030204" pitchFamily="18" charset="0"/>
                      </a:rPr>
                      <m:t>𝑭</m:t>
                    </m:r>
                    <m:r>
                      <a:rPr lang="en-US" b="1" i="1">
                        <a:latin typeface="Cambria Math" panose="02040503050406030204" pitchFamily="18" charset="0"/>
                      </a:rPr>
                      <m:t>=</m:t>
                    </m:r>
                    <m:r>
                      <a:rPr lang="en-US" b="1" i="1" smtClean="0">
                        <a:latin typeface="Cambria Math" panose="02040503050406030204" pitchFamily="18" charset="0"/>
                      </a:rPr>
                      <m:t>𝒓</m:t>
                    </m:r>
                    <m:d>
                      <m:dPr>
                        <m:ctrlPr>
                          <a:rPr lang="en-US" b="1" i="1" smtClean="0">
                            <a:latin typeface="Cambria Math" panose="02040503050406030204" pitchFamily="18" charset="0"/>
                          </a:rPr>
                        </m:ctrlPr>
                      </m:dPr>
                      <m:e>
                        <m:r>
                          <a:rPr lang="en-US" b="1" i="1">
                            <a:latin typeface="Cambria Math" panose="02040503050406030204" pitchFamily="18" charset="0"/>
                          </a:rPr>
                          <m:t>𝒌</m:t>
                        </m:r>
                        <m:f>
                          <m:fPr>
                            <m:ctrlPr>
                              <a:rPr lang="en-US" b="1" i="1">
                                <a:latin typeface="Cambria Math" panose="02040503050406030204" pitchFamily="18" charset="0"/>
                              </a:rPr>
                            </m:ctrlPr>
                          </m:fPr>
                          <m:num>
                            <m:r>
                              <a:rPr lang="en-US" b="1" i="1">
                                <a:latin typeface="Cambria Math" panose="02040503050406030204" pitchFamily="18" charset="0"/>
                              </a:rPr>
                              <m:t>𝑸𝒒</m:t>
                            </m:r>
                          </m:num>
                          <m:den>
                            <m:sSup>
                              <m:sSupPr>
                                <m:ctrlPr>
                                  <a:rPr lang="en-US" b="1" i="1">
                                    <a:latin typeface="Cambria Math" panose="02040503050406030204" pitchFamily="18" charset="0"/>
                                  </a:rPr>
                                </m:ctrlPr>
                              </m:sSupPr>
                              <m:e>
                                <m:r>
                                  <a:rPr lang="en-US" b="1" i="1">
                                    <a:latin typeface="Cambria Math" panose="02040503050406030204" pitchFamily="18" charset="0"/>
                                  </a:rPr>
                                  <m:t>𝒓</m:t>
                                </m:r>
                              </m:e>
                              <m:sup>
                                <m:r>
                                  <a:rPr lang="en-US" b="1" i="1">
                                    <a:latin typeface="Cambria Math" panose="02040503050406030204" pitchFamily="18" charset="0"/>
                                  </a:rPr>
                                  <m:t>𝟐</m:t>
                                </m:r>
                              </m:sup>
                            </m:sSup>
                          </m:den>
                        </m:f>
                      </m:e>
                    </m:d>
                  </m:oMath>
                </a14:m>
                <a:r>
                  <a:rPr lang="en-US" b="1" dirty="0" smtClean="0"/>
                  <a:t> = </a:t>
                </a:r>
                <a14:m>
                  <m:oMath xmlns:m="http://schemas.openxmlformats.org/officeDocument/2006/math">
                    <m:r>
                      <a:rPr lang="en-US" b="1" i="1">
                        <a:latin typeface="Cambria Math" panose="02040503050406030204" pitchFamily="18" charset="0"/>
                      </a:rPr>
                      <m:t>𝒌</m:t>
                    </m:r>
                    <m:f>
                      <m:fPr>
                        <m:ctrlPr>
                          <a:rPr lang="en-US" b="1" i="1">
                            <a:latin typeface="Cambria Math" panose="02040503050406030204" pitchFamily="18" charset="0"/>
                          </a:rPr>
                        </m:ctrlPr>
                      </m:fPr>
                      <m:num>
                        <m:r>
                          <a:rPr lang="en-US" b="1" i="1">
                            <a:latin typeface="Cambria Math" panose="02040503050406030204" pitchFamily="18" charset="0"/>
                          </a:rPr>
                          <m:t>𝑸𝒒</m:t>
                        </m:r>
                      </m:num>
                      <m:den>
                        <m:r>
                          <a:rPr lang="en-US" b="1" i="1">
                            <a:latin typeface="Cambria Math" panose="02040503050406030204" pitchFamily="18" charset="0"/>
                          </a:rPr>
                          <m:t>𝒓</m:t>
                        </m:r>
                      </m:den>
                    </m:f>
                  </m:oMath>
                </a14:m>
                <a:r>
                  <a:rPr lang="en-US" b="1" dirty="0" smtClean="0"/>
                  <a:t>       </a:t>
                </a:r>
              </a:p>
              <a:p>
                <a:r>
                  <a:rPr lang="en-US" b="1" dirty="0" smtClean="0"/>
                  <a:t>Because both charges are positive and repel each other, the work done by the electric field during this move is negative. </a:t>
                </a:r>
                <a:endParaRPr lang="en-US" b="1" dirty="0"/>
              </a:p>
              <a:p>
                <a:r>
                  <a:rPr lang="en-US" b="1" dirty="0" smtClean="0"/>
                  <a:t>or W</a:t>
                </a:r>
                <a14:m>
                  <m:oMath xmlns:m="http://schemas.openxmlformats.org/officeDocument/2006/math">
                    <m:r>
                      <a:rPr lang="en-US" b="1" i="1">
                        <a:latin typeface="Cambria Math" panose="02040503050406030204" pitchFamily="18" charset="0"/>
                      </a:rPr>
                      <m:t>=</m:t>
                    </m:r>
                    <m:r>
                      <a:rPr lang="en-US" b="1" i="1" smtClean="0">
                        <a:latin typeface="Cambria Math" panose="02040503050406030204" pitchFamily="18" charset="0"/>
                      </a:rPr>
                      <m:t>−</m:t>
                    </m:r>
                    <m:r>
                      <a:rPr lang="en-US" b="1" i="1">
                        <a:latin typeface="Cambria Math" panose="02040503050406030204" pitchFamily="18" charset="0"/>
                      </a:rPr>
                      <m:t>𝒌</m:t>
                    </m:r>
                    <m:f>
                      <m:fPr>
                        <m:ctrlPr>
                          <a:rPr lang="en-US" b="1" i="1">
                            <a:latin typeface="Cambria Math" panose="02040503050406030204" pitchFamily="18" charset="0"/>
                          </a:rPr>
                        </m:ctrlPr>
                      </m:fPr>
                      <m:num>
                        <m:r>
                          <a:rPr lang="en-US" b="1" i="1" smtClean="0">
                            <a:latin typeface="Cambria Math" panose="02040503050406030204" pitchFamily="18" charset="0"/>
                          </a:rPr>
                          <m:t>𝑸𝒒</m:t>
                        </m:r>
                      </m:num>
                      <m:den>
                        <m:r>
                          <a:rPr lang="en-US" b="1" i="1" smtClean="0">
                            <a:latin typeface="Cambria Math" panose="02040503050406030204" pitchFamily="18" charset="0"/>
                          </a:rPr>
                          <m:t>𝒓</m:t>
                        </m:r>
                      </m:den>
                    </m:f>
                  </m:oMath>
                </a14:m>
                <a:endParaRPr lang="en-US" b="1" dirty="0" smtClean="0"/>
              </a:p>
              <a:p>
                <a:r>
                  <a:rPr lang="en-US" b="1" dirty="0" smtClean="0"/>
                  <a:t>Potential energy is the </a:t>
                </a:r>
                <a:r>
                  <a:rPr lang="en-US" b="1" u="sng" dirty="0" smtClean="0"/>
                  <a:t>opposite of the work </a:t>
                </a:r>
                <a:r>
                  <a:rPr lang="en-US" b="1" dirty="0" smtClean="0"/>
                  <a:t>done by a conservative force,</a:t>
                </a:r>
              </a:p>
              <a:p>
                <a:r>
                  <a:rPr lang="en-US" b="1" dirty="0" smtClean="0"/>
                  <a:t>The potential energy is the  </a:t>
                </a:r>
                <a:r>
                  <a:rPr lang="en-US" sz="3600" b="1" dirty="0" smtClean="0"/>
                  <a:t>U </a:t>
                </a:r>
                <a14:m>
                  <m:oMath xmlns:m="http://schemas.openxmlformats.org/officeDocument/2006/math">
                    <m:r>
                      <a:rPr lang="en-US" sz="3600" b="1" i="1">
                        <a:latin typeface="Cambria Math" panose="02040503050406030204" pitchFamily="18" charset="0"/>
                      </a:rPr>
                      <m:t>=</m:t>
                    </m:r>
                    <m:r>
                      <a:rPr lang="en-US" sz="3600" b="1" i="1">
                        <a:latin typeface="Cambria Math" panose="02040503050406030204" pitchFamily="18" charset="0"/>
                      </a:rPr>
                      <m:t>𝒌</m:t>
                    </m:r>
                    <m:f>
                      <m:fPr>
                        <m:ctrlPr>
                          <a:rPr lang="en-US" sz="3600" b="1" i="1">
                            <a:latin typeface="Cambria Math" panose="02040503050406030204" pitchFamily="18" charset="0"/>
                          </a:rPr>
                        </m:ctrlPr>
                      </m:fPr>
                      <m:num>
                        <m:r>
                          <a:rPr lang="en-US" sz="3600" b="1" i="1">
                            <a:latin typeface="Cambria Math" panose="02040503050406030204" pitchFamily="18" charset="0"/>
                          </a:rPr>
                          <m:t>𝑸𝒒</m:t>
                        </m:r>
                      </m:num>
                      <m:den>
                        <m:r>
                          <a:rPr lang="en-US" sz="3600" b="1" i="1">
                            <a:latin typeface="Cambria Math" panose="02040503050406030204" pitchFamily="18" charset="0"/>
                          </a:rPr>
                          <m:t>𝒓</m:t>
                        </m:r>
                      </m:den>
                    </m:f>
                  </m:oMath>
                </a14:m>
                <a:r>
                  <a:rPr lang="en-US" b="1" dirty="0" smtClean="0"/>
                  <a:t>		</a:t>
                </a:r>
                <a:endParaRPr lang="en-US" b="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154954" y="2603500"/>
                <a:ext cx="10515270" cy="3416300"/>
              </a:xfrm>
              <a:blipFill>
                <a:blip r:embed="rId2"/>
                <a:stretch>
                  <a:fillRect l="-116" t="-1783" b="-3030"/>
                </a:stretch>
              </a:blipFill>
            </p:spPr>
            <p:txBody>
              <a:bodyPr/>
              <a:lstStyle/>
              <a:p>
                <a:r>
                  <a:rPr lang="en-US">
                    <a:noFill/>
                  </a:rPr>
                  <a:t> </a:t>
                </a:r>
              </a:p>
            </p:txBody>
          </p:sp>
        </mc:Fallback>
      </mc:AlternateContent>
    </p:spTree>
    <p:extLst>
      <p:ext uri="{BB962C8B-B14F-4D97-AF65-F5344CB8AC3E}">
        <p14:creationId xmlns:p14="http://schemas.microsoft.com/office/powerpoint/2010/main" val="1419224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Electric potential</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154954" y="2603500"/>
                <a:ext cx="9972829" cy="3416300"/>
              </a:xfrm>
            </p:spPr>
            <p:txBody>
              <a:bodyPr>
                <a:noAutofit/>
              </a:bodyPr>
              <a:lstStyle/>
              <a:p>
                <a:r>
                  <a:rPr lang="en-US" sz="2400" b="1" dirty="0" smtClean="0"/>
                  <a:t>The potential energy per unit charge is known as the electric potential or  V </a:t>
                </a:r>
                <a14:m>
                  <m:oMath xmlns:m="http://schemas.openxmlformats.org/officeDocument/2006/math">
                    <m:r>
                      <a:rPr lang="en-US" sz="2400" b="1" i="1">
                        <a:latin typeface="Cambria Math" panose="02040503050406030204" pitchFamily="18" charset="0"/>
                      </a:rPr>
                      <m:t>=</m:t>
                    </m:r>
                    <m:r>
                      <a:rPr lang="en-US" sz="2400" b="1" i="1">
                        <a:latin typeface="Cambria Math" panose="02040503050406030204" pitchFamily="18" charset="0"/>
                      </a:rPr>
                      <m:t>𝒌</m:t>
                    </m:r>
                    <m:f>
                      <m:fPr>
                        <m:ctrlPr>
                          <a:rPr lang="en-US" sz="2400" b="1" i="1">
                            <a:latin typeface="Cambria Math" panose="02040503050406030204" pitchFamily="18" charset="0"/>
                          </a:rPr>
                        </m:ctrlPr>
                      </m:fPr>
                      <m:num>
                        <m:r>
                          <a:rPr lang="en-US" sz="2400" b="1" i="1">
                            <a:latin typeface="Cambria Math" panose="02040503050406030204" pitchFamily="18" charset="0"/>
                          </a:rPr>
                          <m:t>𝑸</m:t>
                        </m:r>
                      </m:num>
                      <m:den>
                        <m:r>
                          <a:rPr lang="en-US" sz="2400" b="1" i="1">
                            <a:latin typeface="Cambria Math" panose="02040503050406030204" pitchFamily="18" charset="0"/>
                          </a:rPr>
                          <m:t>𝒓</m:t>
                        </m:r>
                      </m:den>
                    </m:f>
                  </m:oMath>
                </a14:m>
                <a:r>
                  <a:rPr lang="en-US" sz="2400" b="1" dirty="0" smtClean="0"/>
                  <a:t>   and is measured in volts.</a:t>
                </a:r>
              </a:p>
              <a:p>
                <a:r>
                  <a:rPr lang="en-US" sz="2400" b="1" dirty="0" smtClean="0"/>
                  <a:t>1 V = 1 J/C			</a:t>
                </a:r>
                <a:r>
                  <a:rPr lang="en-US" sz="2800" b="1" dirty="0" smtClean="0"/>
                  <a:t>W = QV</a:t>
                </a:r>
              </a:p>
              <a:p>
                <a:r>
                  <a:rPr lang="en-US" sz="2400" b="1" u="sng" dirty="0" smtClean="0"/>
                  <a:t>Electric potential is to electrical potential energy as height is to gravitational potential energy</a:t>
                </a:r>
                <a:r>
                  <a:rPr lang="en-US" sz="2400" b="1" dirty="0" smtClean="0"/>
                  <a:t>. The test charge is akin to the mass.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154954" y="2603500"/>
                <a:ext cx="9972829" cy="3416300"/>
              </a:xfrm>
              <a:blipFill>
                <a:blip r:embed="rId2"/>
                <a:stretch>
                  <a:fillRect l="-489" t="-1426"/>
                </a:stretch>
              </a:blipFill>
            </p:spPr>
            <p:txBody>
              <a:bodyPr/>
              <a:lstStyle/>
              <a:p>
                <a:r>
                  <a:rPr lang="en-US">
                    <a:noFill/>
                  </a:rPr>
                  <a:t> </a:t>
                </a:r>
              </a:p>
            </p:txBody>
          </p:sp>
        </mc:Fallback>
      </mc:AlternateContent>
    </p:spTree>
    <p:extLst>
      <p:ext uri="{BB962C8B-B14F-4D97-AF65-F5344CB8AC3E}">
        <p14:creationId xmlns:p14="http://schemas.microsoft.com/office/powerpoint/2010/main" val="5026993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Electric potential</a:t>
            </a:r>
            <a:endParaRPr lang="en-US" dirty="0"/>
          </a:p>
        </p:txBody>
      </p:sp>
      <p:sp>
        <p:nvSpPr>
          <p:cNvPr id="3" name="Content Placeholder 2"/>
          <p:cNvSpPr>
            <a:spLocks noGrp="1"/>
          </p:cNvSpPr>
          <p:nvPr>
            <p:ph idx="1"/>
          </p:nvPr>
        </p:nvSpPr>
        <p:spPr>
          <a:xfrm>
            <a:off x="1154954" y="2603500"/>
            <a:ext cx="8825659" cy="3921286"/>
          </a:xfrm>
        </p:spPr>
        <p:txBody>
          <a:bodyPr>
            <a:normAutofit fontScale="92500"/>
          </a:bodyPr>
          <a:lstStyle/>
          <a:p>
            <a:r>
              <a:rPr lang="en-US" sz="2400" b="1" u="sng" dirty="0"/>
              <a:t>Positive charges </a:t>
            </a:r>
            <a:r>
              <a:rPr lang="en-US" sz="2400" b="1" dirty="0"/>
              <a:t>create a relative </a:t>
            </a:r>
            <a:r>
              <a:rPr lang="en-US" sz="2400" b="1" u="sng" dirty="0"/>
              <a:t>high potential </a:t>
            </a:r>
            <a:r>
              <a:rPr lang="en-US" sz="2400" b="1" dirty="0"/>
              <a:t>state.</a:t>
            </a:r>
          </a:p>
          <a:p>
            <a:r>
              <a:rPr lang="en-US" sz="2400" b="1" u="sng" dirty="0"/>
              <a:t>Negative charge</a:t>
            </a:r>
            <a:r>
              <a:rPr lang="en-US" sz="2400" b="1" dirty="0"/>
              <a:t>s create a relative </a:t>
            </a:r>
            <a:r>
              <a:rPr lang="en-US" sz="2400" b="1" u="sng" dirty="0"/>
              <a:t>low potential </a:t>
            </a:r>
            <a:r>
              <a:rPr lang="en-US" sz="2400" b="1" dirty="0"/>
              <a:t>state.</a:t>
            </a:r>
          </a:p>
          <a:p>
            <a:r>
              <a:rPr lang="en-US" sz="2400" b="1" u="sng" dirty="0"/>
              <a:t>Moving from a lower to a high potential is a positive voltage</a:t>
            </a:r>
            <a:r>
              <a:rPr lang="en-US" sz="2400" b="1" dirty="0"/>
              <a:t>. </a:t>
            </a:r>
          </a:p>
          <a:p>
            <a:r>
              <a:rPr lang="en-US" sz="2400" b="1" dirty="0"/>
              <a:t>Just like height, the word potential can refer to both a fixed state and a difference in states. </a:t>
            </a:r>
          </a:p>
          <a:p>
            <a:r>
              <a:rPr lang="en-US" sz="2400" b="1" u="sng" dirty="0"/>
              <a:t>Wherever there is an electric field there will be a potential difference</a:t>
            </a:r>
            <a:r>
              <a:rPr lang="en-US" sz="2400" b="1" dirty="0" smtClean="0"/>
              <a:t>.</a:t>
            </a:r>
          </a:p>
          <a:p>
            <a:r>
              <a:rPr lang="en-US" sz="1900" b="1" dirty="0">
                <a:hlinkClick r:id="rId2"/>
              </a:rPr>
              <a:t>https://www.youtube.com/watch?v=m4jzgqZu-4s</a:t>
            </a:r>
            <a:r>
              <a:rPr lang="en-US" sz="1900" b="1" dirty="0"/>
              <a:t> Watch first 15 seconds</a:t>
            </a:r>
            <a:r>
              <a:rPr lang="en-US" sz="2400" b="1" dirty="0"/>
              <a:t>.</a:t>
            </a:r>
          </a:p>
          <a:p>
            <a:endParaRPr lang="en-US" sz="2400" b="1" dirty="0"/>
          </a:p>
          <a:p>
            <a:endParaRPr lang="en-US" sz="2000" dirty="0"/>
          </a:p>
        </p:txBody>
      </p:sp>
    </p:spTree>
    <p:extLst>
      <p:ext uri="{BB962C8B-B14F-4D97-AF65-F5344CB8AC3E}">
        <p14:creationId xmlns:p14="http://schemas.microsoft.com/office/powerpoint/2010/main" val="40124346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25747</TotalTime>
  <Words>1057</Words>
  <Application>Microsoft Office PowerPoint</Application>
  <PresentationFormat>Widescreen</PresentationFormat>
  <Paragraphs>116</Paragraphs>
  <Slides>17</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Cambria Math</vt:lpstr>
      <vt:lpstr>Century Gothic</vt:lpstr>
      <vt:lpstr>Century Schoolbook</vt:lpstr>
      <vt:lpstr>Euclid Extra</vt:lpstr>
      <vt:lpstr>Euclid Symbol</vt:lpstr>
      <vt:lpstr>Wingdings 3</vt:lpstr>
      <vt:lpstr>Ion Boardroom</vt:lpstr>
      <vt:lpstr>Physics 1 –  Nov 13, 2018</vt:lpstr>
      <vt:lpstr>Agenda, Assignment</vt:lpstr>
      <vt:lpstr>Current</vt:lpstr>
      <vt:lpstr>Electron Drift</vt:lpstr>
      <vt:lpstr>Electron Drift calculation</vt:lpstr>
      <vt:lpstr>Electric Potential Energy</vt:lpstr>
      <vt:lpstr>Electric Potential Energy</vt:lpstr>
      <vt:lpstr>Electric potential</vt:lpstr>
      <vt:lpstr>Electric potential</vt:lpstr>
      <vt:lpstr>The electron Volt (eV)</vt:lpstr>
      <vt:lpstr>Source of Friction</vt:lpstr>
      <vt:lpstr>Applying a force gradually</vt:lpstr>
      <vt:lpstr>Measuring friction</vt:lpstr>
      <vt:lpstr>Measuring friction</vt:lpstr>
      <vt:lpstr>Calculating friction</vt:lpstr>
      <vt:lpstr>Friction Problems</vt:lpstr>
      <vt:lpstr>Exit Slip -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1818 ACC Chemistry</dc:title>
  <dc:creator>Melissa Triplett</dc:creator>
  <cp:lastModifiedBy>Triplett, Melissa J.</cp:lastModifiedBy>
  <cp:revision>258</cp:revision>
  <dcterms:created xsi:type="dcterms:W3CDTF">2015-08-11T02:33:52Z</dcterms:created>
  <dcterms:modified xsi:type="dcterms:W3CDTF">2018-11-14T13:01:40Z</dcterms:modified>
</cp:coreProperties>
</file>